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8" r:id="rId5"/>
    <p:sldId id="272" r:id="rId6"/>
    <p:sldId id="269" r:id="rId7"/>
    <p:sldId id="263" r:id="rId8"/>
    <p:sldId id="264" r:id="rId9"/>
    <p:sldId id="270" r:id="rId10"/>
    <p:sldId id="271" r:id="rId11"/>
    <p:sldId id="273" r:id="rId12"/>
    <p:sldId id="274" r:id="rId13"/>
    <p:sldId id="275" r:id="rId14"/>
    <p:sldId id="277" r:id="rId15"/>
    <p:sldId id="276" r:id="rId16"/>
    <p:sldId id="265" r:id="rId17"/>
    <p:sldId id="266" r:id="rId18"/>
    <p:sldId id="278" r:id="rId19"/>
    <p:sldId id="267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132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97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134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395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203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776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772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899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9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72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841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7DE0E-B5DC-4CFE-A0DE-42E88E6115B0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9625-F589-487A-8C45-CFF56344EF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263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Marketing for small businesses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493033"/>
            <a:ext cx="6244087" cy="3683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Chapter 14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 smtClean="0"/>
              <a:t>Tourism Marketing </a:t>
            </a:r>
            <a:r>
              <a:rPr lang="en-AU" sz="3600" smtClean="0"/>
              <a:t>Performance Measurement</a:t>
            </a:r>
            <a:endParaRPr lang="en-AU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363" y="1718140"/>
            <a:ext cx="4120637" cy="51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98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Evaluating PR and publicity seeking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Most </a:t>
            </a:r>
            <a:r>
              <a:rPr lang="en-AU" dirty="0"/>
              <a:t>common </a:t>
            </a:r>
            <a:r>
              <a:rPr lang="en-AU" dirty="0" smtClean="0"/>
              <a:t>is </a:t>
            </a:r>
            <a:r>
              <a:rPr lang="en-AU" dirty="0"/>
              <a:t>estimating the </a:t>
            </a:r>
            <a:r>
              <a:rPr lang="en-AU" i="1" dirty="0"/>
              <a:t>equivalent advertising value </a:t>
            </a:r>
            <a:r>
              <a:rPr lang="en-AU" dirty="0"/>
              <a:t>(EAV</a:t>
            </a:r>
            <a:r>
              <a:rPr lang="en-AU" dirty="0" smtClean="0"/>
              <a:t>)</a:t>
            </a:r>
          </a:p>
          <a:p>
            <a:endParaRPr lang="en-AU" dirty="0" smtClean="0"/>
          </a:p>
          <a:p>
            <a:r>
              <a:rPr lang="en-AU" dirty="0" smtClean="0"/>
              <a:t>EAV </a:t>
            </a:r>
            <a:r>
              <a:rPr lang="en-AU" dirty="0"/>
              <a:t>is a measure of what the published media editorial space would cost if purchased as an </a:t>
            </a:r>
            <a:r>
              <a:rPr lang="en-AU" dirty="0" smtClean="0"/>
              <a:t>advertisement </a:t>
            </a:r>
          </a:p>
          <a:p>
            <a:endParaRPr lang="en-AU" dirty="0" smtClean="0"/>
          </a:p>
          <a:p>
            <a:r>
              <a:rPr lang="en-AU" dirty="0" smtClean="0"/>
              <a:t>EAV </a:t>
            </a:r>
            <a:r>
              <a:rPr lang="en-AU" dirty="0"/>
              <a:t>can be applied to all traditional forms of media, such as newspapers, television and </a:t>
            </a:r>
            <a:r>
              <a:rPr lang="en-AU" dirty="0" smtClean="0"/>
              <a:t>radio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2151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EAV limitations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While </a:t>
            </a:r>
            <a:r>
              <a:rPr lang="en-AU" dirty="0"/>
              <a:t>EAV is easy to measure, and can be an impressive metric to share with stakeholders, there are limitations. For example, EAV does not indicate:</a:t>
            </a:r>
          </a:p>
          <a:p>
            <a:endParaRPr lang="en-AU" dirty="0"/>
          </a:p>
          <a:p>
            <a:pPr lvl="1"/>
            <a:r>
              <a:rPr lang="en-AU" dirty="0"/>
              <a:t>the content of the editorial</a:t>
            </a:r>
          </a:p>
          <a:p>
            <a:pPr lvl="1"/>
            <a:r>
              <a:rPr lang="en-AU" dirty="0"/>
              <a:t>the extent to which the editorial was positive</a:t>
            </a:r>
          </a:p>
          <a:p>
            <a:pPr lvl="1"/>
            <a:r>
              <a:rPr lang="en-AU" dirty="0"/>
              <a:t>how many of the audience noticed and paid attention to the story</a:t>
            </a:r>
          </a:p>
          <a:p>
            <a:pPr lvl="1"/>
            <a:r>
              <a:rPr lang="en-AU" dirty="0"/>
              <a:t>the extent to which the audience who did pay attention to the editorial represent the target market</a:t>
            </a:r>
          </a:p>
          <a:p>
            <a:pPr lvl="1"/>
            <a:r>
              <a:rPr lang="en-AU" dirty="0"/>
              <a:t>any resultant consumer action as a result of the editorial</a:t>
            </a:r>
          </a:p>
        </p:txBody>
      </p:sp>
    </p:spTree>
    <p:extLst>
      <p:ext uri="{BB962C8B-B14F-4D97-AF65-F5344CB8AC3E}">
        <p14:creationId xmlns:p14="http://schemas.microsoft.com/office/powerpoint/2010/main" val="4059281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Evaluating digital and social media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Common KPIs:</a:t>
            </a:r>
          </a:p>
          <a:p>
            <a:pPr lvl="1"/>
            <a:r>
              <a:rPr lang="en-AU" dirty="0" smtClean="0"/>
              <a:t>Counts, completions, page visits, shares, tweets, posts, time spent, viewable impressions, cost </a:t>
            </a:r>
            <a:r>
              <a:rPr lang="en-AU" dirty="0"/>
              <a:t>per mile (CPM</a:t>
            </a:r>
            <a:r>
              <a:rPr lang="en-AU" dirty="0" smtClean="0"/>
              <a:t>), cost </a:t>
            </a:r>
            <a:r>
              <a:rPr lang="en-AU" dirty="0"/>
              <a:t>per click (CPC</a:t>
            </a:r>
            <a:r>
              <a:rPr lang="en-AU" dirty="0" smtClean="0"/>
              <a:t>), click </a:t>
            </a:r>
            <a:r>
              <a:rPr lang="en-AU" dirty="0"/>
              <a:t>through rate (CTR</a:t>
            </a:r>
            <a:r>
              <a:rPr lang="en-AU" dirty="0" smtClean="0"/>
              <a:t>)</a:t>
            </a:r>
          </a:p>
          <a:p>
            <a:r>
              <a:rPr lang="en-AU" sz="2800" dirty="0" smtClean="0"/>
              <a:t>However these are not always related to sales </a:t>
            </a:r>
            <a:r>
              <a:rPr lang="en-AU" sz="2800" dirty="0" err="1" smtClean="0"/>
              <a:t>eg</a:t>
            </a:r>
            <a:r>
              <a:rPr lang="en-AU" sz="2800" dirty="0" smtClean="0"/>
              <a:t> </a:t>
            </a:r>
            <a:r>
              <a:rPr lang="en-AU" sz="2800" i="1" dirty="0" smtClean="0"/>
              <a:t>vanity metrics</a:t>
            </a:r>
          </a:p>
          <a:p>
            <a:pPr lvl="1"/>
            <a:r>
              <a:rPr lang="en-AU" sz="2400" dirty="0" smtClean="0"/>
              <a:t>What is the related objective?</a:t>
            </a:r>
          </a:p>
          <a:p>
            <a:pPr lvl="1"/>
            <a:r>
              <a:rPr lang="en-AU" dirty="0" smtClean="0"/>
              <a:t>Does the metric help decision making?</a:t>
            </a:r>
          </a:p>
          <a:p>
            <a:r>
              <a:rPr lang="en-AU" sz="2800" dirty="0" smtClean="0"/>
              <a:t>Social media listening platforms</a:t>
            </a:r>
          </a:p>
          <a:p>
            <a:pPr lvl="1"/>
            <a:r>
              <a:rPr lang="en-AU" sz="2400" dirty="0" smtClean="0"/>
              <a:t>Facebook Analytics</a:t>
            </a:r>
          </a:p>
          <a:p>
            <a:pPr lvl="1"/>
            <a:r>
              <a:rPr lang="en-AU" dirty="0" smtClean="0"/>
              <a:t>Google Analytics</a:t>
            </a:r>
          </a:p>
          <a:p>
            <a:pPr lvl="1"/>
            <a:r>
              <a:rPr lang="en-AU" sz="2400" dirty="0" smtClean="0"/>
              <a:t>YouTube audience reports</a:t>
            </a:r>
          </a:p>
          <a:p>
            <a:pPr lvl="1"/>
            <a:endParaRPr lang="en-AU" sz="2400" dirty="0" smtClean="0"/>
          </a:p>
          <a:p>
            <a:endParaRPr lang="en-AU" sz="2800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6768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Evaluating sales promotions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Since these are short term sales incentives, effectiveness is easy to monitor:</a:t>
            </a:r>
          </a:p>
          <a:p>
            <a:endParaRPr lang="en-AU" dirty="0"/>
          </a:p>
          <a:p>
            <a:pPr lvl="1"/>
            <a:r>
              <a:rPr lang="en-AU" sz="2800" dirty="0"/>
              <a:t>The number of enquiries during the promotion period</a:t>
            </a:r>
          </a:p>
          <a:p>
            <a:pPr lvl="1"/>
            <a:r>
              <a:rPr lang="en-AU" sz="2800" dirty="0"/>
              <a:t>The number of sales coupons redeemed</a:t>
            </a:r>
          </a:p>
          <a:p>
            <a:pPr lvl="1"/>
            <a:r>
              <a:rPr lang="en-AU" sz="2800" dirty="0"/>
              <a:t>The cost per redeemed coupon</a:t>
            </a:r>
          </a:p>
          <a:p>
            <a:pPr lvl="1"/>
            <a:r>
              <a:rPr lang="en-AU" sz="2800" dirty="0"/>
              <a:t>Ratio of total costs relative to total redeemed coupon sales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2944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Evaluating trade and consumer expos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Trade contacts made can be contacted for feedback and sales pitches</a:t>
            </a:r>
          </a:p>
          <a:p>
            <a:r>
              <a:rPr lang="en-AU" dirty="0" smtClean="0"/>
              <a:t>Sales from distribution channels easy to track</a:t>
            </a:r>
          </a:p>
          <a:p>
            <a:endParaRPr lang="en-AU" dirty="0"/>
          </a:p>
          <a:p>
            <a:r>
              <a:rPr lang="en-AU" dirty="0" smtClean="0"/>
              <a:t>Consumer expos are more challenging to evaluate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dirty="0"/>
              <a:t>number of sales leads generated</a:t>
            </a:r>
          </a:p>
          <a:p>
            <a:pPr lvl="1"/>
            <a:r>
              <a:rPr lang="en-AU" dirty="0"/>
              <a:t>the number of promotional coupons with discount codes redeemed </a:t>
            </a:r>
          </a:p>
          <a:p>
            <a:pPr lvl="1"/>
            <a:r>
              <a:rPr lang="en-AU" dirty="0"/>
              <a:t>the ratio of total costs relative to total redeemed coupon sales</a:t>
            </a:r>
          </a:p>
          <a:p>
            <a:pPr lvl="1"/>
            <a:r>
              <a:rPr lang="en-AU" dirty="0"/>
              <a:t>the use of a competition can generate consumer contact details, for follow up contact, and for inclusion in a direct mail database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7704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Measuring branding performance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Consumer-based brand equity (CBBE)</a:t>
            </a:r>
          </a:p>
          <a:p>
            <a:pPr lvl="1"/>
            <a:r>
              <a:rPr lang="en-AU" dirty="0" smtClean="0"/>
              <a:t>The power of the brand lies in the minds of consumers</a:t>
            </a:r>
          </a:p>
          <a:p>
            <a:endParaRPr lang="en-AU" dirty="0" smtClean="0"/>
          </a:p>
          <a:p>
            <a:r>
              <a:rPr lang="en-AU" dirty="0" smtClean="0"/>
              <a:t>CBBE provides measures of past marketing performance and indicators of possible future performance</a:t>
            </a:r>
          </a:p>
          <a:p>
            <a:endParaRPr lang="en-AU" dirty="0"/>
          </a:p>
          <a:p>
            <a:r>
              <a:rPr lang="en-AU" dirty="0" smtClean="0"/>
              <a:t>Underpins the financial valuation of brand equity, an intangible asset value on the balance sheet</a:t>
            </a:r>
          </a:p>
          <a:p>
            <a:pPr lvl="1"/>
            <a:r>
              <a:rPr lang="en-AU" dirty="0" smtClean="0"/>
              <a:t>Valuation of the business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2813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Table 14.2 – CBBE dimensions relative to marketing objectives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839177"/>
              </p:ext>
            </p:extLst>
          </p:nvPr>
        </p:nvGraphicFramePr>
        <p:xfrm>
          <a:off x="1009290" y="2268744"/>
          <a:ext cx="10344510" cy="3355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2255"/>
                <a:gridCol w="5172255"/>
              </a:tblGrid>
              <a:tr h="5592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CBBE dimension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Marketing objective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92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Brand salience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To increase awareness of the brand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185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Brand image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To increase interest in the brand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To educate the market about our offerings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185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Brand loyalty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To increase visitation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To increase revisitation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016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Figure 14.1 – Importance-performance analysis</a:t>
            </a:r>
            <a:endParaRPr lang="en-AU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2876" y="21566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111036"/>
              </p:ext>
            </p:extLst>
          </p:nvPr>
        </p:nvGraphicFramePr>
        <p:xfrm>
          <a:off x="2649590" y="1584826"/>
          <a:ext cx="6753201" cy="5066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Slide" r:id="rId3" imgW="4325938" imgH="3244850" progId="PowerPoint.Slide.8">
                  <p:embed/>
                </p:oleObj>
              </mc:Choice>
              <mc:Fallback>
                <p:oleObj name="Slide" r:id="rId3" imgW="4325938" imgH="3244850" progId="PowerPoint.Slid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590" y="1584826"/>
                        <a:ext cx="6753201" cy="50661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8523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Monitoring visitor satisfaction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Increased </a:t>
            </a:r>
            <a:r>
              <a:rPr lang="en-AU" dirty="0"/>
              <a:t>customer satisfaction leads to increased financial </a:t>
            </a:r>
            <a:r>
              <a:rPr lang="en-AU" dirty="0" smtClean="0"/>
              <a:t>performance</a:t>
            </a:r>
          </a:p>
          <a:p>
            <a:r>
              <a:rPr lang="en-AU" dirty="0"/>
              <a:t>Monitoring third party sites </a:t>
            </a:r>
            <a:r>
              <a:rPr lang="en-AU" dirty="0" err="1"/>
              <a:t>eg</a:t>
            </a:r>
            <a:r>
              <a:rPr lang="en-AU" dirty="0"/>
              <a:t> </a:t>
            </a:r>
            <a:r>
              <a:rPr lang="en-AU" dirty="0" smtClean="0"/>
              <a:t>TripAdvisor</a:t>
            </a:r>
            <a:endParaRPr lang="en-AU" dirty="0"/>
          </a:p>
          <a:p>
            <a:r>
              <a:rPr lang="en-AU" dirty="0" smtClean="0"/>
              <a:t>Guests can be asked on-site, and via (e)mail surveys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SERVQUAL </a:t>
            </a:r>
            <a:r>
              <a:rPr lang="en-AU" dirty="0" smtClean="0"/>
              <a:t>is a ready made 22 item questionnaire</a:t>
            </a:r>
          </a:p>
          <a:p>
            <a:pPr lvl="1"/>
            <a:r>
              <a:rPr lang="en-AU" dirty="0" smtClean="0"/>
              <a:t>Based on expectancy-disconfirmation theory</a:t>
            </a:r>
          </a:p>
          <a:p>
            <a:pPr lvl="1"/>
            <a:r>
              <a:rPr lang="en-AU" dirty="0" smtClean="0"/>
              <a:t>Gap analysis of SERVQUAL visually highlights gaps between guests’ expectations and perceptions of performance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2276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Figure 14.2 – Gap analysis</a:t>
            </a:r>
            <a:endParaRPr lang="en-AU" b="1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113" y="2025650"/>
            <a:ext cx="5900468" cy="4133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702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Chapter learning aims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enhance your understanding of:</a:t>
            </a:r>
          </a:p>
          <a:p>
            <a:pPr lvl="0"/>
            <a:endParaRPr lang="en-AU" dirty="0">
              <a:latin typeface="Times New Roman" panose="02020603050405020304" pitchFamily="18" charset="0"/>
            </a:endParaRPr>
          </a:p>
          <a:p>
            <a:pPr lvl="0"/>
            <a:r>
              <a:rPr lang="en-AU" dirty="0" smtClean="0"/>
              <a:t>the </a:t>
            </a:r>
            <a:r>
              <a:rPr lang="en-AU" dirty="0"/>
              <a:t>need for clear marketing performance indicators</a:t>
            </a:r>
          </a:p>
          <a:p>
            <a:pPr lvl="0"/>
            <a:r>
              <a:rPr lang="en-AU" dirty="0"/>
              <a:t>approaches for evaluating the effectiveness of promotions</a:t>
            </a:r>
          </a:p>
          <a:p>
            <a:pPr lvl="0"/>
            <a:r>
              <a:rPr lang="en-AU" dirty="0"/>
              <a:t>consumer-based brand equity as an indicator of branding performance over time</a:t>
            </a:r>
          </a:p>
          <a:p>
            <a:pPr marL="0" indent="0">
              <a:lnSpc>
                <a:spcPct val="150000"/>
              </a:lnSpc>
              <a:buNone/>
            </a:pP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5767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Discussion questions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AU" dirty="0"/>
              <a:t>The chapter shared an old marketing adage: </a:t>
            </a:r>
            <a:r>
              <a:rPr lang="en-AU" i="1" dirty="0"/>
              <a:t>We know half of our advertising is working…we just don’t know which half</a:t>
            </a:r>
            <a:r>
              <a:rPr lang="en-AU" dirty="0"/>
              <a:t>. Why is it so challenging to quantify the direct contribution of the entire promotion mix to sales?</a:t>
            </a:r>
          </a:p>
          <a:p>
            <a:endParaRPr lang="en-AU" dirty="0"/>
          </a:p>
          <a:p>
            <a:pPr lvl="0"/>
            <a:r>
              <a:rPr lang="en-AU" dirty="0"/>
              <a:t>Why is performance measurement part of a cycle rather than the end point of marketing planning?</a:t>
            </a:r>
          </a:p>
          <a:p>
            <a:endParaRPr lang="en-AU" dirty="0"/>
          </a:p>
          <a:p>
            <a:pPr lvl="0"/>
            <a:r>
              <a:rPr lang="en-AU" dirty="0"/>
              <a:t>Why is CBBE considered to provide an indicator of future performance?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014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terms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b="1" dirty="0"/>
              <a:t>Performance measurement</a:t>
            </a:r>
            <a:endParaRPr lang="en-AU" dirty="0"/>
          </a:p>
          <a:p>
            <a:r>
              <a:rPr lang="en-AU" dirty="0"/>
              <a:t>Evaluation of the extent to which an objective has been achieved.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Marketing performance indicators</a:t>
            </a:r>
            <a:endParaRPr lang="en-AU" dirty="0"/>
          </a:p>
          <a:p>
            <a:r>
              <a:rPr lang="en-AU" dirty="0"/>
              <a:t>Measurable markers used to evaluate effectiveness in achieving marketing objectives.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Consumer-based brand equity (CBBE)</a:t>
            </a:r>
            <a:endParaRPr lang="en-AU" dirty="0"/>
          </a:p>
          <a:p>
            <a:r>
              <a:rPr lang="en-AU" dirty="0"/>
              <a:t>A model for measuring the strength of a brand in consumers’ minds, over time, which analyses brand salience, brand image and brand loyalty.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5880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Marketing performance measurement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7531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Effective marketing performance measurement is essential for small tourism </a:t>
            </a:r>
            <a:r>
              <a:rPr lang="en-AU" dirty="0" smtClean="0"/>
              <a:t>businesses</a:t>
            </a:r>
          </a:p>
          <a:p>
            <a:pPr lvl="1"/>
            <a:r>
              <a:rPr lang="en-AU" dirty="0" smtClean="0"/>
              <a:t>Competing with relatively </a:t>
            </a:r>
            <a:r>
              <a:rPr lang="en-AU" dirty="0"/>
              <a:t>small promotional </a:t>
            </a:r>
            <a:r>
              <a:rPr lang="en-AU" dirty="0" smtClean="0"/>
              <a:t>budgets</a:t>
            </a:r>
          </a:p>
          <a:p>
            <a:pPr lvl="1"/>
            <a:r>
              <a:rPr lang="en-AU" dirty="0" smtClean="0"/>
              <a:t>Promotional </a:t>
            </a:r>
            <a:r>
              <a:rPr lang="en-AU" dirty="0"/>
              <a:t>spending must be monitored for effectiveness to ensure efficient and best use of </a:t>
            </a:r>
            <a:r>
              <a:rPr lang="en-AU" dirty="0" smtClean="0"/>
              <a:t>resources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While the ultimate marketing performance indicator is sales, there is a range of other quantitative and qualitative markers used to measure the outcomes of promotions, relative to the objectives</a:t>
            </a:r>
          </a:p>
          <a:p>
            <a:endParaRPr lang="en-AU" dirty="0"/>
          </a:p>
          <a:p>
            <a:r>
              <a:rPr lang="en-AU" b="1" dirty="0" smtClean="0"/>
              <a:t>Performance </a:t>
            </a:r>
            <a:r>
              <a:rPr lang="en-AU" b="1" dirty="0"/>
              <a:t>measurement can be quite complex, with the greatest challenge being to quantify the direct impact of different promotions on </a:t>
            </a:r>
            <a:r>
              <a:rPr lang="en-AU" b="1" dirty="0" smtClean="0"/>
              <a:t>sales 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4264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 recap: Marketing planning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Where are we now? (Situation analysis)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Where </a:t>
            </a:r>
            <a:r>
              <a:rPr lang="en-AU" dirty="0"/>
              <a:t>do we want to go? (Objective setting)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How </a:t>
            </a:r>
            <a:r>
              <a:rPr lang="en-AU" dirty="0"/>
              <a:t>do we get there? (Implementation of tactics)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How </a:t>
            </a:r>
            <a:r>
              <a:rPr lang="en-AU" dirty="0"/>
              <a:t>will be know we got there? (Performance measurement)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332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Evaluating effectiveness of promotion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AU" dirty="0"/>
              <a:t>What is the marketing objective aligned with the promotion? </a:t>
            </a:r>
          </a:p>
          <a:p>
            <a:pPr marL="514350" lvl="0" indent="-514350">
              <a:buFont typeface="+mj-lt"/>
              <a:buAutoNum type="arabicPeriod"/>
            </a:pPr>
            <a:endParaRPr lang="en-AU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AU" dirty="0" smtClean="0"/>
              <a:t>What </a:t>
            </a:r>
            <a:r>
              <a:rPr lang="en-AU" dirty="0"/>
              <a:t>is the current level of performance, in relation to the marketing objective? </a:t>
            </a:r>
          </a:p>
          <a:p>
            <a:pPr marL="514350" lvl="0" indent="-514350">
              <a:buFont typeface="+mj-lt"/>
              <a:buAutoNum type="arabicPeriod"/>
            </a:pPr>
            <a:endParaRPr lang="en-AU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AU" dirty="0" smtClean="0"/>
              <a:t>What </a:t>
            </a:r>
            <a:r>
              <a:rPr lang="en-AU" dirty="0"/>
              <a:t>performance indicator(s) will be used to evaluate success?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60721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Table 14.1 – Key marketing performance indicators</a:t>
            </a:r>
            <a:endParaRPr lang="en-AU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83473"/>
              </p:ext>
            </p:extLst>
          </p:nvPr>
        </p:nvGraphicFramePr>
        <p:xfrm>
          <a:off x="940278" y="1848516"/>
          <a:ext cx="9411420" cy="4957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6792"/>
                <a:gridCol w="3136792"/>
                <a:gridCol w="3137836"/>
              </a:tblGrid>
              <a:tr h="250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Quantitative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Qualitative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50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Tracked through the business’ data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Sales volume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Sales value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Yield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Cost per enquiry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Visitor numbers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Length of stay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Repeat visitation levels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Occupancy rates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Revenue per room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Customer satisfaction scores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Coupon/special code conversions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Numbers of consumer enquiries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Number of complaints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Website metrics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Social media metrics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>
                          <a:effectLst/>
                        </a:rPr>
                        <a:t>Email signups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 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Customer feedback comments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600" dirty="0">
                          <a:effectLst/>
                        </a:rPr>
                        <a:t>Digital and social media comments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93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Table 14.1 – Key marketing performance indicators</a:t>
            </a:r>
            <a:endParaRPr lang="en-AU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112951"/>
              </p:ext>
            </p:extLst>
          </p:nvPr>
        </p:nvGraphicFramePr>
        <p:xfrm>
          <a:off x="1017917" y="2225616"/>
          <a:ext cx="9161253" cy="3666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3412"/>
                <a:gridCol w="3053412"/>
                <a:gridCol w="3054429"/>
              </a:tblGrid>
              <a:tr h="366622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Tracked through marketing research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Equivalent advertising value (EAV) of media publicity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Advertising recall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Brand awareness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Brand image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Brand loyalty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Consumer perceptions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Travel trade perceptions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Customer satisfaction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Media editorial content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1800" dirty="0">
                          <a:effectLst/>
                        </a:rPr>
                        <a:t>Digital and social media comments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35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Evaluating advertising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Not widely </a:t>
            </a:r>
            <a:r>
              <a:rPr lang="en-AU" dirty="0"/>
              <a:t>reported in the tourism </a:t>
            </a:r>
            <a:r>
              <a:rPr lang="en-AU" dirty="0" smtClean="0"/>
              <a:t>literature</a:t>
            </a:r>
          </a:p>
          <a:p>
            <a:r>
              <a:rPr lang="en-AU" dirty="0" smtClean="0"/>
              <a:t>Difficult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 </a:t>
            </a:r>
            <a:r>
              <a:rPr lang="en-AU" i="1" dirty="0"/>
              <a:t>we know half of our advertising is working…we just don’t know which </a:t>
            </a:r>
            <a:r>
              <a:rPr lang="en-AU" i="1" dirty="0" smtClean="0"/>
              <a:t>half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Tracking </a:t>
            </a:r>
            <a:r>
              <a:rPr lang="en-AU" dirty="0"/>
              <a:t>the number of enquiries within a given time period</a:t>
            </a:r>
          </a:p>
          <a:p>
            <a:pPr lvl="0"/>
            <a:r>
              <a:rPr lang="en-AU" dirty="0"/>
              <a:t>Estimating the cost per enquiry</a:t>
            </a:r>
          </a:p>
          <a:p>
            <a:pPr lvl="0"/>
            <a:r>
              <a:rPr lang="en-AU" dirty="0"/>
              <a:t>Conversion studies</a:t>
            </a:r>
          </a:p>
          <a:p>
            <a:pPr lvl="0"/>
            <a:r>
              <a:rPr lang="en-AU" dirty="0"/>
              <a:t>Surveying the level of advertising recall and purchase intent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651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1016</Words>
  <Application>Microsoft Office PowerPoint</Application>
  <PresentationFormat>Widescreen</PresentationFormat>
  <Paragraphs>166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Office Theme</vt:lpstr>
      <vt:lpstr>Slide</vt:lpstr>
      <vt:lpstr>Tourism Marketing for small businesses</vt:lpstr>
      <vt:lpstr>Chapter learning aims</vt:lpstr>
      <vt:lpstr>Key terms</vt:lpstr>
      <vt:lpstr>Marketing performance measurement</vt:lpstr>
      <vt:lpstr>To recap: Marketing planning</vt:lpstr>
      <vt:lpstr>Evaluating effectiveness of promotion</vt:lpstr>
      <vt:lpstr>Table 14.1 – Key marketing performance indicators</vt:lpstr>
      <vt:lpstr>Table 14.1 – Key marketing performance indicators</vt:lpstr>
      <vt:lpstr>Evaluating advertising</vt:lpstr>
      <vt:lpstr>Evaluating PR and publicity seeking</vt:lpstr>
      <vt:lpstr>EAV limitations</vt:lpstr>
      <vt:lpstr>Evaluating digital and social media</vt:lpstr>
      <vt:lpstr>Evaluating sales promotions</vt:lpstr>
      <vt:lpstr>Evaluating trade and consumer expos</vt:lpstr>
      <vt:lpstr>Measuring branding performance</vt:lpstr>
      <vt:lpstr>Table 14.2 – CBBE dimensions relative to marketing objectives</vt:lpstr>
      <vt:lpstr>Figure 14.1 – Importance-performance analysis</vt:lpstr>
      <vt:lpstr>Monitoring visitor satisfaction</vt:lpstr>
      <vt:lpstr>Figure 14.2 – Gap analysis</vt:lpstr>
      <vt:lpstr>Discussion questions</vt:lpstr>
    </vt:vector>
  </TitlesOfParts>
  <Company>Queensland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Pike</dc:creator>
  <cp:lastModifiedBy>Steven Pike</cp:lastModifiedBy>
  <cp:revision>12</cp:revision>
  <dcterms:created xsi:type="dcterms:W3CDTF">2017-12-15T04:29:41Z</dcterms:created>
  <dcterms:modified xsi:type="dcterms:W3CDTF">2018-01-02T04:13:04Z</dcterms:modified>
</cp:coreProperties>
</file>